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80" r:id="rId3"/>
    <p:sldId id="258" r:id="rId4"/>
    <p:sldId id="259" r:id="rId5"/>
    <p:sldId id="257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6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FE335-AD54-41BD-AE2E-7FADCFDCEA4D}" type="datetimeFigureOut">
              <a:rPr lang="ru-RU" smtClean="0"/>
              <a:t>21.06.2016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40EE0-8813-4049-A17C-BDD189518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017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40EE0-8813-4049-A17C-BDD18951816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843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4E3A38B-7F90-4315-8CDC-781A73A1C7D2}" type="datetimeFigureOut">
              <a:rPr lang="ru-RU" smtClean="0"/>
              <a:t>21.06.2016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5D1696C-3173-4579-826A-80889EF3C2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E3A38B-7F90-4315-8CDC-781A73A1C7D2}" type="datetimeFigureOut">
              <a:rPr lang="ru-RU" smtClean="0"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D1696C-3173-4579-826A-80889EF3C2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E3A38B-7F90-4315-8CDC-781A73A1C7D2}" type="datetimeFigureOut">
              <a:rPr lang="ru-RU" smtClean="0"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D1696C-3173-4579-826A-80889EF3C2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E3A38B-7F90-4315-8CDC-781A73A1C7D2}" type="datetimeFigureOut">
              <a:rPr lang="ru-RU" smtClean="0"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D1696C-3173-4579-826A-80889EF3C29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E3A38B-7F90-4315-8CDC-781A73A1C7D2}" type="datetimeFigureOut">
              <a:rPr lang="ru-RU" smtClean="0"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D1696C-3173-4579-826A-80889EF3C29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E3A38B-7F90-4315-8CDC-781A73A1C7D2}" type="datetimeFigureOut">
              <a:rPr lang="ru-RU" smtClean="0"/>
              <a:t>21.06.2016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D1696C-3173-4579-826A-80889EF3C29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E3A38B-7F90-4315-8CDC-781A73A1C7D2}" type="datetimeFigureOut">
              <a:rPr lang="ru-RU" smtClean="0"/>
              <a:t>21.06.2016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D1696C-3173-4579-826A-80889EF3C29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E3A38B-7F90-4315-8CDC-781A73A1C7D2}" type="datetimeFigureOut">
              <a:rPr lang="ru-RU" smtClean="0"/>
              <a:t>21.06.2016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D1696C-3173-4579-826A-80889EF3C299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E3A38B-7F90-4315-8CDC-781A73A1C7D2}" type="datetimeFigureOut">
              <a:rPr lang="ru-RU" smtClean="0"/>
              <a:t>21.06.2016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D1696C-3173-4579-826A-80889EF3C2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4E3A38B-7F90-4315-8CDC-781A73A1C7D2}" type="datetimeFigureOut">
              <a:rPr lang="ru-RU" smtClean="0"/>
              <a:t>21.06.2016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D1696C-3173-4579-826A-80889EF3C29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4E3A38B-7F90-4315-8CDC-781A73A1C7D2}" type="datetimeFigureOut">
              <a:rPr lang="ru-RU" smtClean="0"/>
              <a:t>21.06.2016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5D1696C-3173-4579-826A-80889EF3C29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4E3A38B-7F90-4315-8CDC-781A73A1C7D2}" type="datetimeFigureOut">
              <a:rPr lang="ru-RU" smtClean="0"/>
              <a:t>21.06.2016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5D1696C-3173-4579-826A-80889EF3C29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636991"/>
            <a:ext cx="7815290" cy="336807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КОНЦЕПЦИЯ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 РАЗВИТИЯ ФУТБОЛА</a:t>
            </a:r>
            <a:br>
              <a:rPr lang="ru-RU" sz="4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4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ЛЕНИНГРАДСКОЙ ОБЛАСТИ 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005064"/>
            <a:ext cx="7772400" cy="753497"/>
          </a:xfrm>
        </p:spPr>
        <p:txBody>
          <a:bodyPr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2016-2021 гг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1542855" cy="18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847" y="334373"/>
            <a:ext cx="1609633" cy="18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72" y="5445216"/>
            <a:ext cx="5401056" cy="576072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789158" y="3429000"/>
            <a:ext cx="7815290" cy="728464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4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4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4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4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4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4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4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4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1600" dirty="0" smtClean="0"/>
              <a:t>Кандидата в Президенты Федерации футбола Ленинградской области</a:t>
            </a:r>
          </a:p>
          <a:p>
            <a:pPr algn="ctr"/>
            <a:r>
              <a:rPr lang="ru-RU" sz="1600" dirty="0" err="1" smtClean="0"/>
              <a:t>Пайкина</a:t>
            </a:r>
            <a:r>
              <a:rPr lang="ru-RU" sz="1600" dirty="0" smtClean="0"/>
              <a:t> Бориса Романовича</a:t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744488" cy="832532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785794"/>
            <a:ext cx="8258204" cy="5221497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20000"/>
              </a:lnSpc>
            </a:pPr>
            <a:r>
              <a:rPr lang="ru-RU" dirty="0" smtClean="0"/>
              <a:t>отсутствуют сертифицированные стадионы и спортивные залы, что не позволяет проводить на территории Ленинградской области международные, всероссийские и межрегиональные соревнования;</a:t>
            </a:r>
          </a:p>
          <a:p>
            <a:pPr lvl="0">
              <a:lnSpc>
                <a:spcPct val="120000"/>
              </a:lnSpc>
            </a:pPr>
            <a:r>
              <a:rPr lang="ru-RU" dirty="0" smtClean="0"/>
              <a:t>практически не ведется работа по присвоению спортивных разрядов участникам первенств и Чемпионата Ленинградской области;</a:t>
            </a:r>
          </a:p>
          <a:p>
            <a:pPr lvl="0">
              <a:lnSpc>
                <a:spcPct val="120000"/>
              </a:lnSpc>
            </a:pPr>
            <a:r>
              <a:rPr lang="ru-RU" dirty="0" smtClean="0"/>
              <a:t>ряд футбольных соревнований (например, проводящихся по линии системы образования и др.) не входят в календарный план федерации футбола и проводятся, фактически, без ее участия;</a:t>
            </a:r>
          </a:p>
          <a:p>
            <a:pPr lvl="0">
              <a:lnSpc>
                <a:spcPct val="120000"/>
              </a:lnSpc>
            </a:pPr>
            <a:r>
              <a:rPr lang="ru-RU" dirty="0" smtClean="0"/>
              <a:t>недостаточно активно действует тренерский совет по футболу Ленинградской области и другие</a:t>
            </a:r>
          </a:p>
          <a:p>
            <a:pPr>
              <a:lnSpc>
                <a:spcPct val="120000"/>
              </a:lnSpc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293668"/>
            <a:ext cx="3066552" cy="327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3600" dirty="0" smtClean="0"/>
              <a:t>Основные направления и цели стратегического</a:t>
            </a:r>
            <a:br>
              <a:rPr lang="ru-RU" sz="3600" dirty="0" smtClean="0"/>
            </a:br>
            <a:r>
              <a:rPr lang="ru-RU" sz="3600" dirty="0" smtClean="0"/>
              <a:t>развития футбола </a:t>
            </a:r>
            <a:br>
              <a:rPr lang="ru-RU" sz="3600" dirty="0" smtClean="0"/>
            </a:br>
            <a:r>
              <a:rPr lang="ru-RU" sz="3600" dirty="0" smtClean="0"/>
              <a:t>Ленинградской области</a:t>
            </a:r>
            <a:br>
              <a:rPr lang="ru-RU" sz="36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3600" dirty="0" smtClean="0"/>
              <a:t> 1. Совершенствование системы управления футболом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744488" cy="832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293668"/>
            <a:ext cx="3066552" cy="327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411760" y="428604"/>
            <a:ext cx="500066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ПОПЕЧИТЕЛЬСКИЙ СОВЕТ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131840" y="1772816"/>
            <a:ext cx="3414710" cy="38895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ПРЕЗИДИУМ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ФЕДЕРАЦИИ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3346154" y="2487196"/>
            <a:ext cx="3014658" cy="33180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ПРЕЗИДЕНТ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ФЕДЕРАЦИИ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2096180" y="3000372"/>
            <a:ext cx="5572164" cy="4286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ГЕНЕРАЛЬНЫЙ ДИРЕКТОР ФЕДЕРАЦИИ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201770" y="3857628"/>
            <a:ext cx="1400176" cy="571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КОМИТЕТ ПО ПРОВЕДЕНИЮ СОРЕВНОВАНИЙ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844844" y="3857628"/>
            <a:ext cx="1257300" cy="571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КОМИТЕТ РАЗВИТИЯ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4273604" y="3857628"/>
            <a:ext cx="1257300" cy="571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СУДЕЙСКИЙ КОМИТЕТ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5630926" y="3857628"/>
            <a:ext cx="1257300" cy="571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КОМИТЕТ ДЕТСКО-ЮНОШЕСКОГО ФУТБОЛА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7131124" y="3857628"/>
            <a:ext cx="1257300" cy="571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КОНТРОЛЬНО-ДИСЦИПЛИНАР-НЫЙ КОМИТЕТ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4846352" y="2201444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 flipH="1">
            <a:off x="1844712" y="3429000"/>
            <a:ext cx="240030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 flipH="1">
            <a:off x="3344910" y="3429000"/>
            <a:ext cx="1000132" cy="414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4345042" y="3429000"/>
            <a:ext cx="528638" cy="414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>
            <a:off x="4416480" y="3429000"/>
            <a:ext cx="1900238" cy="414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>
            <a:off x="4416480" y="3429000"/>
            <a:ext cx="3514728" cy="414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071538" y="5357826"/>
            <a:ext cx="7572428" cy="5000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ПРЕДСТАВИТЕЛИ ФЕДЕРАЦИИ В РАЙОНАХ/ РУКОВОДИТЕЛИ МЕСТНЫХ ФЕДЕРАЦИЙ – ЧЛЕНЫ ПРЕЗИДИУМА ФФЛО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411760" y="4725144"/>
            <a:ext cx="5000660" cy="39290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ТРЕНЕРСКИЙ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СОВЕТ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4" name="Rectangle 3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744488" cy="83253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293668"/>
            <a:ext cx="3066552" cy="327076"/>
          </a:xfrm>
          <a:prstGeom prst="rect">
            <a:avLst/>
          </a:prstGeom>
        </p:spPr>
      </p:pic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2928926" y="1099592"/>
            <a:ext cx="3803314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КОНФЕРЕНЦИЯ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302707"/>
            <a:ext cx="8258204" cy="507862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Основные цели:</a:t>
            </a:r>
          </a:p>
          <a:p>
            <a:pPr lvl="0"/>
            <a:r>
              <a:rPr lang="ru-RU" dirty="0" smtClean="0"/>
              <a:t>увеличение количества занимающихся всеми разновидностями футбола с 1,5% в 2015 году до 3% в 2021 году. Рост должен быть обеспечен за счет проведения дополнительных мероприятий по повышению массовости футбола, увеличения количества лиц с ограниченными возможностями здоровья, занимающихся футболом;</a:t>
            </a:r>
          </a:p>
          <a:p>
            <a:pPr lvl="0"/>
            <a:r>
              <a:rPr lang="ru-RU" dirty="0" smtClean="0"/>
              <a:t>увеличение количества муниципальных районов, участвующих в футбольных соревнованиях (во всех возрастных категориях) Ленинградской области до 100%;</a:t>
            </a:r>
          </a:p>
          <a:p>
            <a:pPr lvl="0"/>
            <a:r>
              <a:rPr lang="ru-RU" dirty="0" smtClean="0"/>
              <a:t>содействие образовательным организациям в активном использовании футбола как средства физического воспитания в рамках реализации основных образовательных программ;</a:t>
            </a:r>
          </a:p>
          <a:p>
            <a:pPr lvl="0"/>
            <a:r>
              <a:rPr lang="ru-RU" dirty="0" smtClean="0"/>
              <a:t>специализированная и адресная подготовка тренеров и иных специалистов для работы в массовом футболе;</a:t>
            </a:r>
          </a:p>
          <a:p>
            <a:pPr lvl="0"/>
            <a:r>
              <a:rPr lang="ru-RU" dirty="0" smtClean="0"/>
              <a:t>создание финансовых и правовых условий для стимулирования развития массового футбола;</a:t>
            </a:r>
          </a:p>
          <a:p>
            <a:pPr lvl="0"/>
            <a:r>
              <a:rPr lang="ru-RU" dirty="0" smtClean="0"/>
              <a:t>организация массовых фестивалей, соревнований, в том числе в детских оздоровительных лагерях.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496890"/>
            <a:ext cx="6851104" cy="11319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2. Подъем массовости футбола Ленинградской области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744488" cy="832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293668"/>
            <a:ext cx="3066552" cy="32707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517021"/>
            <a:ext cx="8258204" cy="4864307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 smtClean="0"/>
              <a:t>организация, проведение, финансирование процедуры сертификации футбольных стадионов/ залов для мини-футбола на которых проводится Чемпионат Ленинградской области по футболу/ мини-футболу;</a:t>
            </a:r>
          </a:p>
          <a:p>
            <a:pPr lvl="0"/>
            <a:r>
              <a:rPr lang="ru-RU" dirty="0" smtClean="0"/>
              <a:t>ежегодный мониторинг состояния футбольных полей/стадионов  Ленинградской области;</a:t>
            </a:r>
          </a:p>
          <a:p>
            <a:pPr lvl="0"/>
            <a:r>
              <a:rPr lang="ru-RU" dirty="0" smtClean="0"/>
              <a:t>мониторинг состояния пришкольных стадионов/площадок Ленинградской области;</a:t>
            </a:r>
          </a:p>
          <a:p>
            <a:pPr lvl="0"/>
            <a:r>
              <a:rPr lang="ru-RU" dirty="0" smtClean="0"/>
              <a:t>содействие в подаче заявок от муниципальных районов в региональные и федеральные программы строительства строительных объектов;</a:t>
            </a:r>
          </a:p>
          <a:p>
            <a:pPr lvl="0"/>
            <a:r>
              <a:rPr lang="ru-RU" dirty="0" smtClean="0"/>
              <a:t>оказание помощи в подготовке футбольных полей Ленинградской области к регулярным сезонам (техническая подготовка искусственных полей, закупка газонов);</a:t>
            </a:r>
          </a:p>
          <a:p>
            <a:pPr lvl="0"/>
            <a:r>
              <a:rPr lang="ru-RU" dirty="0" smtClean="0"/>
              <a:t>создание </a:t>
            </a:r>
            <a:r>
              <a:rPr lang="ru-RU" dirty="0" err="1" smtClean="0"/>
              <a:t>безбарьерной</a:t>
            </a:r>
            <a:r>
              <a:rPr lang="ru-RU" dirty="0" smtClean="0"/>
              <a:t> среды для вовлечение в занятия футболом и посещения матчей лицами с ограниченными возможностями здоровья;</a:t>
            </a:r>
          </a:p>
          <a:p>
            <a:pPr lvl="0"/>
            <a:r>
              <a:rPr lang="ru-RU" dirty="0" smtClean="0"/>
              <a:t>создание регионального центра развития футбола – школы интерната для талантливых футболистов Ленинградской области.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3688" y="413792"/>
            <a:ext cx="6923112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3. Укрепление материально-технической базы </a:t>
            </a:r>
            <a:br>
              <a:rPr lang="ru-RU" sz="2000" dirty="0" smtClean="0"/>
            </a:br>
            <a:r>
              <a:rPr lang="ru-RU" sz="2000" dirty="0" smtClean="0"/>
              <a:t>         футбола Ленинградской области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744488" cy="832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293668"/>
            <a:ext cx="3066552" cy="32707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302137"/>
            <a:ext cx="8186766" cy="500718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обеспечение безопасности, гарантия зрелищности и главенство спортивных принципов при проведении соревнований;</a:t>
            </a:r>
          </a:p>
          <a:p>
            <a:pPr lvl="0"/>
            <a:r>
              <a:rPr lang="ru-RU" dirty="0" smtClean="0"/>
              <a:t> совершенствование и неукоснительное соблюдение единого календарного плана соревнований, проводимых под эгидой Федерации футбола Ленинградской области;</a:t>
            </a:r>
          </a:p>
          <a:p>
            <a:pPr lvl="0"/>
            <a:r>
              <a:rPr lang="ru-RU" dirty="0" smtClean="0"/>
              <a:t> контроль за исполнением дисциплинарных регламентных норм и упорядочение процедур наказания нарушителей; </a:t>
            </a:r>
          </a:p>
          <a:p>
            <a:pPr lvl="0"/>
            <a:r>
              <a:rPr lang="ru-RU" dirty="0" smtClean="0"/>
              <a:t> совершенствование регламентов, предусматривающих переход футболистов из одного клуба/команды в другой;</a:t>
            </a:r>
          </a:p>
          <a:p>
            <a:pPr lvl="0"/>
            <a:r>
              <a:rPr lang="ru-RU" dirty="0" smtClean="0"/>
              <a:t>совершенствование системы управления судейством и инспектированием соревнований, </a:t>
            </a:r>
          </a:p>
          <a:p>
            <a:pPr lvl="0"/>
            <a:r>
              <a:rPr lang="ru-RU" dirty="0" smtClean="0"/>
              <a:t>пропаганда и разъяснение принципов «</a:t>
            </a:r>
            <a:r>
              <a:rPr lang="ru-RU" dirty="0" err="1" smtClean="0"/>
              <a:t>fair</a:t>
            </a:r>
            <a:r>
              <a:rPr lang="ru-RU" dirty="0" smtClean="0"/>
              <a:t> </a:t>
            </a:r>
            <a:r>
              <a:rPr lang="ru-RU" dirty="0" err="1" smtClean="0"/>
              <a:t>play</a:t>
            </a:r>
            <a:r>
              <a:rPr lang="ru-RU" dirty="0" smtClean="0"/>
              <a:t>» в футболе;</a:t>
            </a:r>
          </a:p>
          <a:p>
            <a:pPr lvl="0"/>
            <a:r>
              <a:rPr lang="ru-RU" dirty="0" smtClean="0"/>
              <a:t>ежегодное определение команд, лучших  в «</a:t>
            </a:r>
            <a:r>
              <a:rPr lang="ru-RU" dirty="0" err="1" smtClean="0"/>
              <a:t>fair</a:t>
            </a:r>
            <a:r>
              <a:rPr lang="ru-RU" dirty="0" smtClean="0"/>
              <a:t> </a:t>
            </a:r>
            <a:r>
              <a:rPr lang="ru-RU" dirty="0" err="1" smtClean="0"/>
              <a:t>play</a:t>
            </a:r>
            <a:r>
              <a:rPr lang="ru-RU" dirty="0" smtClean="0"/>
              <a:t>» по возрастам;</a:t>
            </a:r>
          </a:p>
          <a:p>
            <a:pPr lvl="0"/>
            <a:r>
              <a:rPr lang="ru-RU" dirty="0" smtClean="0"/>
              <a:t>совершенствование системы электронного протоколирования матчей, своевременного внесения данных игроков, тренеров, судей всех уровней в систему спортивной статистики   «</a:t>
            </a:r>
            <a:r>
              <a:rPr lang="ru-RU" dirty="0" err="1" smtClean="0"/>
              <a:t>Наградион</a:t>
            </a:r>
            <a:r>
              <a:rPr lang="ru-RU" dirty="0" smtClean="0"/>
              <a:t>».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07704" y="471810"/>
            <a:ext cx="6779096" cy="10129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>4. Совершенствование системы футбольных соревнований Ленинградской области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744488" cy="832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293668"/>
            <a:ext cx="3066552" cy="32707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Финансирование (за счет Федерации футбола Ленинградской области) обучения перспективных детских тренеров Ленинградской области в специализированном Центре при кафедре теории и методики спортивных игр НГУ им. П.Ф.Лесгафта, не менее 10 человек в год;</a:t>
            </a:r>
          </a:p>
          <a:p>
            <a:pPr lvl="0"/>
            <a:r>
              <a:rPr lang="ru-RU" dirty="0" smtClean="0"/>
              <a:t>Подготовка футбольных арбитров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5.  Совершенствование подготовки специалистов футбольной индустрии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744488" cy="832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293668"/>
            <a:ext cx="3066552" cy="32707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744488" cy="832532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857232"/>
            <a:ext cx="8643998" cy="450059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b="1" dirty="0" smtClean="0"/>
              <a:t>               Основные цели:</a:t>
            </a:r>
          </a:p>
          <a:p>
            <a:pPr lvl="0">
              <a:lnSpc>
                <a:spcPct val="120000"/>
              </a:lnSpc>
            </a:pPr>
            <a:r>
              <a:rPr lang="ru-RU" sz="4500" dirty="0" smtClean="0"/>
              <a:t>использование футбола как средства идеологического воздействия на подрастающее поколение Ленинградской области;</a:t>
            </a:r>
          </a:p>
          <a:p>
            <a:pPr lvl="0">
              <a:lnSpc>
                <a:spcPct val="120000"/>
              </a:lnSpc>
            </a:pPr>
            <a:r>
              <a:rPr lang="ru-RU" sz="4500" dirty="0" smtClean="0"/>
              <a:t>оказание местным федерациям, органам местного самоуправления информационно-аналитической помощи в рамках их деятельности по развитию футбола;</a:t>
            </a:r>
          </a:p>
          <a:p>
            <a:pPr lvl="0">
              <a:lnSpc>
                <a:spcPct val="120000"/>
              </a:lnSpc>
            </a:pPr>
            <a:r>
              <a:rPr lang="ru-RU" sz="4500" dirty="0" smtClean="0"/>
              <a:t>разработка и распространение Правил поведения болельщиков на стадионах/залах, содействие воспитанию толерантности среди болельщиков футбола; </a:t>
            </a:r>
          </a:p>
          <a:p>
            <a:pPr lvl="0">
              <a:lnSpc>
                <a:spcPct val="120000"/>
              </a:lnSpc>
            </a:pPr>
            <a:r>
              <a:rPr lang="ru-RU" sz="4500" dirty="0" smtClean="0"/>
              <a:t>создание музея истории футбола Ленинградской области;</a:t>
            </a:r>
          </a:p>
          <a:p>
            <a:pPr lvl="0">
              <a:lnSpc>
                <a:spcPct val="120000"/>
              </a:lnSpc>
            </a:pPr>
            <a:r>
              <a:rPr lang="ru-RU" sz="4500" dirty="0" smtClean="0"/>
              <a:t>организация открытых школьных уроков по физической культуре с участием ведущих тренеров, игроков и ветеранов современного отечественного футбола;</a:t>
            </a:r>
          </a:p>
          <a:p>
            <a:pPr lvl="0">
              <a:lnSpc>
                <a:spcPct val="120000"/>
              </a:lnSpc>
            </a:pPr>
            <a:r>
              <a:rPr lang="ru-RU" sz="4500" dirty="0" smtClean="0"/>
              <a:t>проведение специализированных занятий по пониманию «Честной игры», игровой культуры, культуры поведения спортсменов вне игровой площадки;</a:t>
            </a:r>
          </a:p>
          <a:p>
            <a:pPr lvl="0">
              <a:lnSpc>
                <a:spcPct val="120000"/>
              </a:lnSpc>
            </a:pPr>
            <a:r>
              <a:rPr lang="ru-RU" sz="4500" dirty="0" smtClean="0"/>
              <a:t>формирование у школьников уверенности в неразрывности физического и интеллектуального развития;</a:t>
            </a:r>
          </a:p>
          <a:p>
            <a:pPr lvl="0">
              <a:lnSpc>
                <a:spcPct val="120000"/>
              </a:lnSpc>
            </a:pPr>
            <a:r>
              <a:rPr lang="ru-RU" sz="4500" dirty="0" smtClean="0"/>
              <a:t>включение в программы подготовки юных футболистов получение знаний об основах спортивной гигиены и спортивной медицины;</a:t>
            </a:r>
          </a:p>
          <a:p>
            <a:pPr lvl="0">
              <a:lnSpc>
                <a:spcPct val="120000"/>
              </a:lnSpc>
            </a:pPr>
            <a:r>
              <a:rPr lang="ru-RU" sz="4500" dirty="0" smtClean="0"/>
              <a:t>организация лектория для различных слоев населения о проблемах развития футбола, футбольных традициях и достижениях.</a:t>
            </a:r>
          </a:p>
          <a:p>
            <a:pPr lvl="0">
              <a:lnSpc>
                <a:spcPct val="120000"/>
              </a:lnSpc>
            </a:pPr>
            <a:r>
              <a:rPr lang="ru-RU" sz="4500" dirty="0" smtClean="0"/>
              <a:t>организация и проведение консультаций и рекомендаций ведущих специалистов вузов  тренерам, представителям клубов, общественникам, занимающихся развитием и популяризацией футбола. </a:t>
            </a:r>
          </a:p>
          <a:p>
            <a:pPr lvl="0">
              <a:lnSpc>
                <a:spcPct val="120000"/>
              </a:lnSpc>
            </a:pPr>
            <a:r>
              <a:rPr lang="ru-RU" sz="4500" dirty="0" smtClean="0"/>
              <a:t>привлечение специалистов различных направлений для осуществления научных проектов в области развития массового футбола и совершенствования уровня спортивного мастерства юных футболистов  (кафедры педагогики, психологии, анатомии и физиологии, спортивной медицины, спортивного менеджмента ведущих вузов);</a:t>
            </a:r>
          </a:p>
          <a:p>
            <a:pPr lvl="0">
              <a:lnSpc>
                <a:spcPct val="120000"/>
              </a:lnSpc>
            </a:pPr>
            <a:r>
              <a:rPr lang="ru-RU" sz="4500" dirty="0" smtClean="0"/>
              <a:t>разработка и издание учебно-методических пособий по футболу;</a:t>
            </a:r>
          </a:p>
          <a:p>
            <a:pPr lvl="0">
              <a:lnSpc>
                <a:spcPct val="120000"/>
              </a:lnSpc>
            </a:pPr>
            <a:r>
              <a:rPr lang="ru-RU" sz="4500" dirty="0" smtClean="0"/>
              <a:t>разработка комплекса мероприятий по поддержке ветеранов футбола Ленинградской области и создание условий для получения профессионального образования лицами, завершившими футбольную карьеру;</a:t>
            </a:r>
          </a:p>
          <a:p>
            <a:pPr lvl="0">
              <a:lnSpc>
                <a:spcPct val="120000"/>
              </a:lnSpc>
            </a:pPr>
            <a:r>
              <a:rPr lang="ru-RU" sz="4500" dirty="0" smtClean="0"/>
              <a:t>повышение социального статуса тренеров сборных команд Ленинградской области, повышение значимости деятельности тренерского совета. </a:t>
            </a:r>
            <a:endParaRPr lang="ru-RU" sz="45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3688" y="571480"/>
            <a:ext cx="6894508" cy="3571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>6. Повышение социального статуса футбола в Ленинградской области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293668"/>
            <a:ext cx="3066552" cy="32707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628800"/>
            <a:ext cx="8258204" cy="5007183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 smtClean="0"/>
              <a:t>создание условий для занятий футболом детей с ограниченными возможностями;</a:t>
            </a:r>
          </a:p>
          <a:p>
            <a:pPr lvl="0"/>
            <a:r>
              <a:rPr lang="ru-RU" dirty="0" smtClean="0"/>
              <a:t>организация и проведение соревнований среди лиц с ограниченными возможностями (школьники, взрослое население) с использованием различных вариантов футбола и с учетом характера заболеваний;</a:t>
            </a:r>
          </a:p>
          <a:p>
            <a:pPr lvl="0"/>
            <a:r>
              <a:rPr lang="ru-RU" dirty="0" smtClean="0"/>
              <a:t>разработка комплекса мер для мотивации занятий физической культурой и футболом инвалидов;</a:t>
            </a:r>
          </a:p>
          <a:p>
            <a:pPr lvl="0"/>
            <a:r>
              <a:rPr lang="ru-RU" dirty="0" smtClean="0"/>
              <a:t>обеспечение взаимодействия футбольных организаций с комитетом по здравоохранению с целью совершенствования занятий физической культурой и футболом лиц с ограниченными возможностями;</a:t>
            </a:r>
          </a:p>
          <a:p>
            <a:pPr lvl="0"/>
            <a:r>
              <a:rPr lang="ru-RU" dirty="0" smtClean="0"/>
              <a:t>привлечение специалистов в области адаптивной физической культуры и </a:t>
            </a:r>
            <a:r>
              <a:rPr lang="ru-RU" dirty="0" err="1" smtClean="0"/>
              <a:t>паралимпийского</a:t>
            </a:r>
            <a:r>
              <a:rPr lang="ru-RU" dirty="0" smtClean="0"/>
              <a:t> спорта к организации и проведению соревнований среди инвалидов;</a:t>
            </a:r>
          </a:p>
          <a:p>
            <a:pPr lvl="0"/>
            <a:r>
              <a:rPr lang="ru-RU" dirty="0" smtClean="0"/>
              <a:t>обмен опытом со специалистами других регионов по работе с инвалидами;</a:t>
            </a:r>
          </a:p>
          <a:p>
            <a:pPr lvl="0"/>
            <a:r>
              <a:rPr lang="ru-RU" dirty="0" smtClean="0"/>
              <a:t>поддержка ФК инвалидов Тихвинского района «Олимпия» в организации, проведении соревнований и направлении на межрегиональные и всероссийские соревнования.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764704"/>
            <a:ext cx="6893938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>7. Развитие футбола для лиц с ограниченными возможностями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744488" cy="832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293668"/>
            <a:ext cx="3066552" cy="32707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237222"/>
            <a:ext cx="8258204" cy="5072098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dirty="0" smtClean="0"/>
              <a:t>издание периодических спортивных изданий, освещающих массовый футбол (газета «Футбол Ленинградской области»);</a:t>
            </a:r>
          </a:p>
          <a:p>
            <a:pPr lvl="0"/>
            <a:r>
              <a:rPr lang="ru-RU" dirty="0" smtClean="0"/>
              <a:t>издание и распространение Регламентов соревнований;</a:t>
            </a:r>
          </a:p>
          <a:p>
            <a:pPr lvl="0"/>
            <a:r>
              <a:rPr lang="ru-RU" dirty="0" smtClean="0"/>
              <a:t>переиздание «Истории футбола в ленинградской области»;</a:t>
            </a:r>
          </a:p>
          <a:p>
            <a:pPr lvl="0"/>
            <a:r>
              <a:rPr lang="ru-RU" dirty="0" smtClean="0"/>
              <a:t>оптимизация и совершенствование работы Интернет – сайта Федерации футбола Ленинградской области;</a:t>
            </a:r>
          </a:p>
          <a:p>
            <a:pPr lvl="0"/>
            <a:r>
              <a:rPr lang="ru-RU" dirty="0" smtClean="0"/>
              <a:t>размещение на сайте Федерации футбола видео, фото, текстовых материалов наиболее значимых/интересных/выдающихся событий в муниципальных районах;</a:t>
            </a:r>
          </a:p>
          <a:p>
            <a:pPr lvl="0"/>
            <a:r>
              <a:rPr lang="ru-RU" dirty="0" smtClean="0"/>
              <a:t>размещение рекламных баннеров технических спонсоров и партнеров Федерации футбола Ленинградской области в местах проведения Чемпионата Ленинградской области.</a:t>
            </a:r>
          </a:p>
          <a:p>
            <a:pPr lvl="0"/>
            <a:r>
              <a:rPr lang="ru-RU" dirty="0" smtClean="0"/>
              <a:t>активизировать поступление информации о событиях, происходящих в футбольной общественности, особенно из районных федераций, представительств Федерации ;</a:t>
            </a:r>
          </a:p>
          <a:p>
            <a:pPr lvl="0"/>
            <a:r>
              <a:rPr lang="ru-RU" dirty="0" smtClean="0"/>
              <a:t>освещение деятельности Федерации футбола Ленинградской области на канале 47 - Ленинградская областная телекомпания и местных телеканалах;</a:t>
            </a:r>
          </a:p>
          <a:p>
            <a:pPr lvl="0"/>
            <a:r>
              <a:rPr lang="ru-RU" dirty="0" smtClean="0"/>
              <a:t>широкое освещение спортивной и внутренней жизни любительских футбольных коллективов в средствах массовой информации, в том числе официальная газета Правительства Ленинградской области «Вести», газета «Пенальти», информационный </a:t>
            </a:r>
            <a:r>
              <a:rPr lang="ru-RU" dirty="0" err="1" smtClean="0"/>
              <a:t>итнернет-портал</a:t>
            </a:r>
            <a:r>
              <a:rPr lang="ru-RU" dirty="0" smtClean="0"/>
              <a:t> Правительства Ленинградской области;</a:t>
            </a:r>
          </a:p>
          <a:p>
            <a:r>
              <a:rPr lang="ru-RU" dirty="0" smtClean="0"/>
              <a:t>проведение пресс-мероприятий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3688" y="764704"/>
            <a:ext cx="6894508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>8.  Информационная, издательская, рекламная деятельность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744488" cy="832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293668"/>
            <a:ext cx="3066552" cy="3270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Развитие и популяризация футбола Ленинградской области путем построения новой стратегии развития детско-юношеского футбола как средства оздоровления населения, повышение значимости футбола в развитии личности.</a:t>
            </a:r>
            <a:endParaRPr lang="ru-RU" sz="32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47818" y="274638"/>
            <a:ext cx="5876510" cy="1143000"/>
          </a:xfrm>
        </p:spPr>
        <p:txBody>
          <a:bodyPr/>
          <a:lstStyle/>
          <a:p>
            <a:pPr algn="ctr"/>
            <a:r>
              <a:rPr lang="ru-RU" dirty="0" smtClean="0"/>
              <a:t>  Цель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744488" cy="832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293668"/>
            <a:ext cx="3066552" cy="32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0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47818" y="485800"/>
            <a:ext cx="703898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>9. Футбол высшего спортивного мастерства – открытие регионального Центра развития футбола – школы интерната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2857488" y="3063312"/>
            <a:ext cx="1500198" cy="703263"/>
          </a:xfrm>
          <a:prstGeom prst="rect">
            <a:avLst/>
          </a:prstGeom>
          <a:solidFill>
            <a:srgbClr val="FF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ПФК «ТОСНО»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2000232" y="4777824"/>
            <a:ext cx="5195889" cy="457200"/>
          </a:xfrm>
          <a:prstGeom prst="rect">
            <a:avLst/>
          </a:prstGeom>
          <a:solidFill>
            <a:srgbClr val="FF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ЛУЧШИЕ ИГРОКИ ПЕРВЕНСТВА ЛЕНИНГРАДСКОЙ ОБЛАСТИ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1571604" y="5492204"/>
            <a:ext cx="6015038" cy="673100"/>
          </a:xfrm>
          <a:prstGeom prst="rect">
            <a:avLst/>
          </a:prstGeom>
          <a:solidFill>
            <a:srgbClr val="FF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ЛУЧШИЕ ФУТБОЛИСТЫ РАЙОННЫХ КОМАНД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 flipV="1">
            <a:off x="2890838" y="4138051"/>
            <a:ext cx="0" cy="228600"/>
          </a:xfrm>
          <a:prstGeom prst="line">
            <a:avLst/>
          </a:prstGeom>
          <a:noFill/>
          <a:ln w="38100" cmpd="dbl">
            <a:solidFill>
              <a:srgbClr val="8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 flipV="1">
            <a:off x="4572000" y="5206452"/>
            <a:ext cx="0" cy="228600"/>
          </a:xfrm>
          <a:prstGeom prst="line">
            <a:avLst/>
          </a:prstGeom>
          <a:noFill/>
          <a:ln w="38100" cmpd="dbl">
            <a:solidFill>
              <a:srgbClr val="8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H="1">
            <a:off x="1571604" y="1691935"/>
            <a:ext cx="2143140" cy="3746501"/>
          </a:xfrm>
          <a:prstGeom prst="line">
            <a:avLst/>
          </a:prstGeom>
          <a:noFill/>
          <a:ln w="57150" cmpd="thickThin">
            <a:solidFill>
              <a:srgbClr val="800000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5500694" y="1705991"/>
            <a:ext cx="2071702" cy="3786214"/>
          </a:xfrm>
          <a:prstGeom prst="line">
            <a:avLst/>
          </a:prstGeom>
          <a:noFill/>
          <a:ln w="57150" cmpd="thickThin">
            <a:solidFill>
              <a:srgbClr val="800000"/>
            </a:solidFill>
            <a:round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 flipV="1">
            <a:off x="3500430" y="3777692"/>
            <a:ext cx="0" cy="228600"/>
          </a:xfrm>
          <a:prstGeom prst="line">
            <a:avLst/>
          </a:prstGeom>
          <a:noFill/>
          <a:ln w="38100" cmpd="dbl">
            <a:solidFill>
              <a:srgbClr val="8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2428860" y="4063444"/>
            <a:ext cx="4110038" cy="571500"/>
          </a:xfrm>
          <a:prstGeom prst="rect">
            <a:avLst/>
          </a:prstGeom>
          <a:solidFill>
            <a:srgbClr val="FF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РЕГИОНАЛЬНЫЙ ЦЕНТР-ШКОЛА - ИНТЕРНАТ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714876" y="2991874"/>
            <a:ext cx="1371600" cy="828676"/>
          </a:xfrm>
          <a:prstGeom prst="rect">
            <a:avLst/>
          </a:prstGeom>
          <a:solidFill>
            <a:srgbClr val="FF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СБОРНЫЕ КОМАНДЫ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ЛЕНИНГРАДСКОЙ ОБЛАСТИ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 flipV="1">
            <a:off x="5357818" y="3777692"/>
            <a:ext cx="0" cy="228600"/>
          </a:xfrm>
          <a:prstGeom prst="line">
            <a:avLst/>
          </a:prstGeom>
          <a:noFill/>
          <a:ln w="38100" cmpd="dbl">
            <a:solidFill>
              <a:srgbClr val="8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3714744" y="1705990"/>
            <a:ext cx="1714500" cy="1028700"/>
          </a:xfrm>
          <a:prstGeom prst="rect">
            <a:avLst/>
          </a:prstGeom>
          <a:solidFill>
            <a:srgbClr val="FF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СБОРНАЯ КОМАНДА РОССИИ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 flipV="1">
            <a:off x="3428992" y="2777560"/>
            <a:ext cx="500062" cy="214314"/>
          </a:xfrm>
          <a:prstGeom prst="line">
            <a:avLst/>
          </a:prstGeom>
          <a:noFill/>
          <a:ln w="38100" cmpd="dbl">
            <a:solidFill>
              <a:srgbClr val="8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2" name="Line 2"/>
          <p:cNvSpPr>
            <a:spLocks noChangeShapeType="1"/>
          </p:cNvSpPr>
          <p:nvPr/>
        </p:nvSpPr>
        <p:spPr bwMode="auto">
          <a:xfrm flipH="1" flipV="1">
            <a:off x="5072066" y="2777560"/>
            <a:ext cx="457200" cy="168275"/>
          </a:xfrm>
          <a:prstGeom prst="line">
            <a:avLst/>
          </a:prstGeom>
          <a:noFill/>
          <a:ln w="38100" cmpd="dbl">
            <a:solidFill>
              <a:srgbClr val="8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1" name="AutoShape 1"/>
          <p:cNvSpPr>
            <a:spLocks noChangeShapeType="1"/>
          </p:cNvSpPr>
          <p:nvPr/>
        </p:nvSpPr>
        <p:spPr bwMode="auto">
          <a:xfrm>
            <a:off x="4286248" y="3420502"/>
            <a:ext cx="342900" cy="0"/>
          </a:xfrm>
          <a:prstGeom prst="straightConnector1">
            <a:avLst/>
          </a:prstGeom>
          <a:noFill/>
          <a:ln w="9525">
            <a:solidFill>
              <a:srgbClr val="974706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1928794" y="1044605"/>
            <a:ext cx="600079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Перспектива карьерного роста талантливых спортсменов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0" y="1193559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744488" cy="83253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293668"/>
            <a:ext cx="3066552" cy="32707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Место открытия: г. Тосно</a:t>
            </a:r>
          </a:p>
          <a:p>
            <a:r>
              <a:rPr lang="ru-RU" dirty="0" smtClean="0"/>
              <a:t>Сроки открытия: 2018 год</a:t>
            </a:r>
          </a:p>
          <a:p>
            <a:pPr>
              <a:buNone/>
            </a:pPr>
            <a:endParaRPr lang="ru-RU" dirty="0" smtClean="0"/>
          </a:p>
          <a:p>
            <a:pPr algn="ctr"/>
            <a:r>
              <a:rPr lang="ru-RU" u="sng" dirty="0" smtClean="0"/>
              <a:t>Целью</a:t>
            </a:r>
            <a:r>
              <a:rPr lang="ru-RU" dirty="0" smtClean="0"/>
              <a:t> работы футбольного интерната – создание комплекса необходимых организационных </a:t>
            </a:r>
            <a:r>
              <a:rPr lang="ru-RU" dirty="0" err="1" smtClean="0"/>
              <a:t>психолого</a:t>
            </a:r>
            <a:r>
              <a:rPr lang="ru-RU" dirty="0" smtClean="0"/>
              <a:t>–педагогических, </a:t>
            </a:r>
            <a:r>
              <a:rPr lang="ru-RU" dirty="0" err="1" smtClean="0"/>
              <a:t>здоровьесберегающих</a:t>
            </a:r>
            <a:r>
              <a:rPr lang="ru-RU" dirty="0" smtClean="0"/>
              <a:t>, культурно-бытовых условий для воспитанников, одаренных в футболе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Региональный центр футбола – школа-интернат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744488" cy="832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293668"/>
            <a:ext cx="3066552" cy="32707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систематизация документально-содержательного обеспечения образовательного процесса;</a:t>
            </a:r>
          </a:p>
          <a:p>
            <a:pPr lvl="0"/>
            <a:r>
              <a:rPr lang="ru-RU" dirty="0" smtClean="0"/>
              <a:t>создание системы управления для реализации личностно-ориентированного подхода;</a:t>
            </a:r>
          </a:p>
          <a:p>
            <a:pPr lvl="0"/>
            <a:r>
              <a:rPr lang="ru-RU" dirty="0" smtClean="0"/>
              <a:t>разработки средств поддержки и сопровождения продвижения воспитанников, одаренных в футболе;</a:t>
            </a:r>
          </a:p>
          <a:p>
            <a:pPr lvl="0"/>
            <a:r>
              <a:rPr lang="ru-RU" dirty="0" smtClean="0"/>
              <a:t>комплектование высококвалифицированных педагогических, руководящих,  тренерских,  кадров образовательного учреждения, способных реализовать миссию футбольного </a:t>
            </a:r>
            <a:r>
              <a:rPr lang="ru-RU" dirty="0" err="1" smtClean="0"/>
              <a:t>интераната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формирование материально-технической базы учреждения, соответствующей современным требованиям, предъявляемым к эффективной спортивной подготовке и образовательному процессу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07704" y="571480"/>
            <a:ext cx="7036244" cy="725470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Задачи: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744488" cy="832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293668"/>
            <a:ext cx="3066552" cy="32707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Организация воспитательного, образовательного, тренировочного процессов. </a:t>
            </a:r>
          </a:p>
          <a:p>
            <a:pPr lvl="0"/>
            <a:r>
              <a:rPr lang="ru-RU" dirty="0" smtClean="0"/>
              <a:t>Этапные, текущие и оперативные обследования футболистов;</a:t>
            </a:r>
          </a:p>
          <a:p>
            <a:pPr lvl="0"/>
            <a:r>
              <a:rPr lang="ru-RU" dirty="0" smtClean="0"/>
              <a:t>Организация и проведение учебно-тренировочных сборов</a:t>
            </a:r>
          </a:p>
          <a:p>
            <a:pPr lvl="0"/>
            <a:r>
              <a:rPr lang="ru-RU" dirty="0" smtClean="0"/>
              <a:t>Работа комплексной научной группы </a:t>
            </a:r>
          </a:p>
          <a:p>
            <a:pPr lvl="0"/>
            <a:r>
              <a:rPr lang="ru-RU" dirty="0" smtClean="0"/>
              <a:t>Внедрение современных тренировочных программ подготовки </a:t>
            </a:r>
          </a:p>
          <a:p>
            <a:pPr lvl="0"/>
            <a:r>
              <a:rPr lang="ru-RU" dirty="0" smtClean="0"/>
              <a:t>Анализ игровой деятельности сборных и клубных команд Ленинградской области</a:t>
            </a:r>
          </a:p>
          <a:p>
            <a:pPr lvl="0"/>
            <a:r>
              <a:rPr lang="ru-RU" dirty="0" smtClean="0"/>
              <a:t>Проведение методических конференций для тренеров и других специалистов футбола </a:t>
            </a:r>
          </a:p>
          <a:p>
            <a:pPr lvl="0"/>
            <a:r>
              <a:rPr lang="ru-RU" dirty="0" smtClean="0"/>
              <a:t>Участие в проведении всероссийских, межрегиональных и региональных соревнований по футболу.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Реализация задач требует осуществления следующих видов деятельности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744488" cy="832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293668"/>
            <a:ext cx="3066552" cy="32707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357298"/>
            <a:ext cx="8401080" cy="5072098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 smtClean="0"/>
              <a:t>Появление эффективной, централизованной  управленческой системы футбола Ленинградской области.</a:t>
            </a:r>
          </a:p>
          <a:p>
            <a:pPr lvl="0"/>
            <a:r>
              <a:rPr lang="ru-RU" dirty="0" smtClean="0"/>
              <a:t>Повышение количества занимающихся (от общего числа населения Ленинградской области) футболом в Ленинградской области с 1,5% (2015 г.) до 3% в 2021 г. </a:t>
            </a:r>
          </a:p>
          <a:p>
            <a:pPr lvl="0"/>
            <a:r>
              <a:rPr lang="ru-RU" dirty="0" smtClean="0"/>
              <a:t>Укрепление материально-технической базы футбола Ленинградской области. Появление сертифицированных спортивных объектов, позволяющих организовывать межрегиональные, всероссийские и международные соревнования.  </a:t>
            </a:r>
          </a:p>
          <a:p>
            <a:pPr lvl="0"/>
            <a:r>
              <a:rPr lang="ru-RU" dirty="0" smtClean="0"/>
              <a:t>Появление единого календарного плана Федерации футбола Ленинградской области, включающего в себя полный перечень футбольных мероприятий, проводимых в Ленинградской области, в том числе по линии системы образования, в сельских поселениях и т.п.</a:t>
            </a:r>
          </a:p>
          <a:p>
            <a:pPr lvl="0"/>
            <a:r>
              <a:rPr lang="ru-RU" dirty="0" smtClean="0"/>
              <a:t>Рост участников футбольных соревнований различного уровня.</a:t>
            </a:r>
          </a:p>
          <a:p>
            <a:pPr lvl="0"/>
            <a:r>
              <a:rPr lang="ru-RU" dirty="0" smtClean="0"/>
              <a:t>Повышение профессионального уровня подготовки и социального статуса работников физической культуры: тренеров по  футболу, инструкторов-методистов, судей.</a:t>
            </a:r>
          </a:p>
          <a:p>
            <a:pPr lvl="0"/>
            <a:r>
              <a:rPr lang="ru-RU" dirty="0" smtClean="0"/>
              <a:t>Появление футбольных коллективов/команд для лиц с ограниченными возможностями здоровья, организация соревнований для соответствующей социальной группы.</a:t>
            </a:r>
          </a:p>
          <a:p>
            <a:r>
              <a:rPr lang="ru-RU" dirty="0" smtClean="0"/>
              <a:t>Открытие регионального Центра развития футбола – школы – интерната для талантливых футболистов Ленинградской области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Ожидаемые результаты реализации Концепции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744488" cy="832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293668"/>
            <a:ext cx="3066552" cy="32707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11" name="Rectangle 5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635" name="Rectangle 83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967" y="2132856"/>
            <a:ext cx="1982065" cy="22164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724" y="5157192"/>
            <a:ext cx="3066552" cy="3270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Количественное и качественное и развитие детско-юношеского футбола.</a:t>
            </a:r>
          </a:p>
          <a:p>
            <a:pPr lvl="0"/>
            <a:r>
              <a:rPr lang="ru-RU" dirty="0" smtClean="0"/>
              <a:t>Развитие футбола среди различных слоев и возрастных групп населения. Повышение численности занимающихся до 3%.</a:t>
            </a:r>
          </a:p>
          <a:p>
            <a:pPr lvl="0"/>
            <a:r>
              <a:rPr lang="ru-RU" dirty="0" smtClean="0"/>
              <a:t>Укрепление материально-технической базы субъектов футбола. Сертификация футбольных объектов</a:t>
            </a:r>
          </a:p>
          <a:p>
            <a:pPr lvl="0"/>
            <a:r>
              <a:rPr lang="ru-RU" dirty="0" smtClean="0"/>
              <a:t>Совершенствование системы футбольных соревнований. Увеличение количества муниципальных районов, участвующих в футбольных соревнованиях (во всех возрастных категориях) Ленинградской области до 100%.</a:t>
            </a:r>
          </a:p>
          <a:p>
            <a:pPr lvl="0"/>
            <a:r>
              <a:rPr lang="ru-RU" dirty="0" smtClean="0"/>
              <a:t>Привлечение к участию в развитии футбола промышленников и предпринимателей Ленинградской области.</a:t>
            </a:r>
          </a:p>
          <a:p>
            <a:r>
              <a:rPr lang="ru-RU" dirty="0" smtClean="0"/>
              <a:t>Активизация и модернизация просветительской, пропагандистской, образовательной функций футбола.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47818" y="274638"/>
            <a:ext cx="5804502" cy="1143000"/>
          </a:xfrm>
        </p:spPr>
        <p:txBody>
          <a:bodyPr/>
          <a:lstStyle/>
          <a:p>
            <a:pPr algn="ctr"/>
            <a:r>
              <a:rPr lang="ru-RU" dirty="0" smtClean="0"/>
              <a:t>Задачи: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744488" cy="832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293668"/>
            <a:ext cx="3066552" cy="327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Футболом, по данным статистической отчетности, в Ленинградской области занимается</a:t>
            </a:r>
          </a:p>
          <a:p>
            <a:pPr algn="ctr">
              <a:buNone/>
            </a:pPr>
            <a:r>
              <a:rPr lang="ru-RU" sz="4400" dirty="0" smtClean="0"/>
              <a:t> 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27 177 человек = 1,5 % </a:t>
            </a:r>
          </a:p>
          <a:p>
            <a:pPr algn="ctr">
              <a:buNone/>
            </a:pPr>
            <a:r>
              <a:rPr lang="ru-RU" dirty="0" smtClean="0"/>
              <a:t>от общей  численности населения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(по Российской Федерации- в среднем 1,8%)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696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АНАЛИЗ СОСТОЯНИЯ  РАЗВИТИЯ ФУТБОЛА ЛЕНИНГРАДСКОЙ ОБЛАСТИ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744488" cy="832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293668"/>
            <a:ext cx="3066552" cy="327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06" y="1021172"/>
            <a:ext cx="7609787" cy="527249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90464" y="188640"/>
            <a:ext cx="6563072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География соревнований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744488" cy="83253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293668"/>
            <a:ext cx="3066552" cy="327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70907" y="667073"/>
            <a:ext cx="5175504" cy="570890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47818" y="285728"/>
            <a:ext cx="6867502" cy="857256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Количество занимающихся футболом в районах Ленинградской области</a:t>
            </a:r>
            <a:endParaRPr lang="ru-RU" sz="1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744488" cy="8325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293668"/>
            <a:ext cx="3066552" cy="327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725232"/>
              </p:ext>
            </p:extLst>
          </p:nvPr>
        </p:nvGraphicFramePr>
        <p:xfrm>
          <a:off x="1259632" y="836712"/>
          <a:ext cx="7200801" cy="5162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5"/>
                <a:gridCol w="1728192"/>
                <a:gridCol w="1368152"/>
                <a:gridCol w="1152128"/>
                <a:gridCol w="2376264"/>
              </a:tblGrid>
              <a:tr h="504056"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№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Район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Кол-во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занимающихся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Численность </a:t>
                      </a:r>
                      <a:endParaRPr lang="ru-RU" sz="1100" dirty="0" smtClean="0">
                        <a:latin typeface="Times New Roman"/>
                        <a:ea typeface="Times New Roman"/>
                      </a:endParaRPr>
                    </a:p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населения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% занимающихся футболом от численности населения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8775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Ломоносовский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1935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69989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2,7%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8775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Приозерский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1746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62834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2,7%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8775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г. Сосновый Бор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1698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67079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2,5%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8775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Times New Roman"/>
                        </a:rPr>
                        <a:t>Лодейнопольский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405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29865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1,4%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8775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Тосненский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1731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130954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1,3%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8775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Гатчинский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2680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244412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1,1%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8775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Волховский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982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94986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1,0%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8775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Кировский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883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104301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0,8%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8775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Лужский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607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76109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0,8%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8775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Волосовский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420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51412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0,8%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8775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Подпорожский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272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30784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0,8%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8775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Сланцевский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310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43469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0,7%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8775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Тихвинский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472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70692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0,7%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8775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Всеволожский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1389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285746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0,5%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8775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Кингисеппский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373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79656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0,5%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8775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Киришиский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347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64588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0,5%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8775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Бокситогорский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224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51941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0,4%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8775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18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Выборгский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590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205107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0,3%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96008" y="274638"/>
            <a:ext cx="757652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/>
              <a:t>Количество занимающихся футболом в процентном соотношении к численности населения в районах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744488" cy="8325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293668"/>
            <a:ext cx="3066552" cy="327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6308930"/>
              </p:ext>
            </p:extLst>
          </p:nvPr>
        </p:nvGraphicFramePr>
        <p:xfrm>
          <a:off x="1907704" y="980728"/>
          <a:ext cx="6624736" cy="5160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1512168"/>
                <a:gridCol w="864096"/>
                <a:gridCol w="1224136"/>
                <a:gridCol w="1368152"/>
                <a:gridCol w="1080120"/>
              </a:tblGrid>
              <a:tr h="501809"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№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Район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Футбол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Мини-футбол (мужчины, юноши)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Мини-футбол (женщины, девушки)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8761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Всеволожский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8761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Гатчинский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8761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Тосненский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8761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Волховский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8761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Кингисеппский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8761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Лужский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8761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Лодейнопольский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8761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Кировский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8761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Выборгский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8761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Тихвинский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8761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Приозерский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8761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Сланцевский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8761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Киришиский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8761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Бокситогорский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8761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Ломоносовский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8761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г. Сосновый Бор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8761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Подпорожский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8761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18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Волосовский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Количество команд, участвующих в  Чемпионате и Первенствах Ленинградской области (по районам)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744488" cy="8325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293668"/>
            <a:ext cx="3066552" cy="327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/>
              <a:t>во многих районах, численность занимающихся несопоставима мала по сравнению с численностью населения (Выборгский, Всеволожский, </a:t>
            </a:r>
            <a:r>
              <a:rPr lang="ru-RU" sz="2000" dirty="0" err="1" smtClean="0"/>
              <a:t>Киришиский</a:t>
            </a:r>
            <a:r>
              <a:rPr lang="ru-RU" sz="2000" dirty="0" smtClean="0"/>
              <a:t>, </a:t>
            </a:r>
            <a:r>
              <a:rPr lang="ru-RU" sz="2000" dirty="0" err="1" smtClean="0"/>
              <a:t>Кингисеппский</a:t>
            </a:r>
            <a:r>
              <a:rPr lang="ru-RU" sz="2000" dirty="0" smtClean="0"/>
              <a:t>, </a:t>
            </a:r>
            <a:r>
              <a:rPr lang="ru-RU" sz="2000" dirty="0" err="1" smtClean="0"/>
              <a:t>Бокситогорский</a:t>
            </a:r>
            <a:r>
              <a:rPr lang="ru-RU" sz="2000" dirty="0" smtClean="0"/>
              <a:t>). Между тем, самый высокий процент населения, занимающегося футболом демонстрируют Ломоносовский и </a:t>
            </a:r>
            <a:r>
              <a:rPr lang="ru-RU" sz="2000" dirty="0" err="1" smtClean="0"/>
              <a:t>Приозерский</a:t>
            </a:r>
            <a:r>
              <a:rPr lang="ru-RU" sz="2000" dirty="0" smtClean="0"/>
              <a:t> районы в которых преобладает сельское население. Это говорит о том, что в крупных «городских» районах, за исключением города Сосновый Бор не достаточно уделяется внимание развитию и популяризации футбола</a:t>
            </a:r>
          </a:p>
          <a:p>
            <a:pPr algn="just"/>
            <a:r>
              <a:rPr lang="ru-RU" sz="2000" dirty="0" smtClean="0"/>
              <a:t>низкое количество команд - участников региональных соревнований в сравнении с общим количеством занимающихся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274638"/>
            <a:ext cx="6984776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Очевидные проблемы, замедляющие темпы развития футбола в Ленинградской области: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744488" cy="832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293668"/>
            <a:ext cx="3066552" cy="327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199</TotalTime>
  <Words>1966</Words>
  <Application>Microsoft Office PowerPoint</Application>
  <PresentationFormat>Экран (4:3)</PresentationFormat>
  <Paragraphs>360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Открытая</vt:lpstr>
      <vt:lpstr>      КОНЦЕПЦИЯ   РАЗВИТИЯ ФУТБОЛА ЛЕНИНГРАДСКОЙ ОБЛАСТИ  </vt:lpstr>
      <vt:lpstr>  Цель</vt:lpstr>
      <vt:lpstr>Задачи:</vt:lpstr>
      <vt:lpstr>АНАЛИЗ СОСТОЯНИЯ  РАЗВИТИЯ ФУТБОЛА ЛЕНИНГРАДСКОЙ ОБЛАСТИ</vt:lpstr>
      <vt:lpstr>  География соревнований</vt:lpstr>
      <vt:lpstr>Количество занимающихся футболом в районах Ленинградской области</vt:lpstr>
      <vt:lpstr>Количество занимающихся футболом в процентном соотношении к численности населения в районах </vt:lpstr>
      <vt:lpstr>Количество команд, участвующих в  Чемпионате и Первенствах Ленинградской области (по районам)  </vt:lpstr>
      <vt:lpstr>Очевидные проблемы, замедляющие темпы развития футбола в Ленинградской области:</vt:lpstr>
      <vt:lpstr>Презентация PowerPoint</vt:lpstr>
      <vt:lpstr>     Основные направления и цели стратегического развития футбола  Ленинградской области   1. Совершенствование системы управления футболом</vt:lpstr>
      <vt:lpstr>Презентация PowerPoint</vt:lpstr>
      <vt:lpstr>2. Подъем массовости футбола Ленинградской области </vt:lpstr>
      <vt:lpstr>3. Укрепление материально-технической базы           футбола Ленинградской области </vt:lpstr>
      <vt:lpstr>4. Совершенствование системы футбольных соревнований Ленинградской области </vt:lpstr>
      <vt:lpstr>5.  Совершенствование подготовки специалистов футбольной индустрии</vt:lpstr>
      <vt:lpstr>6. Повышение социального статуса футбола в Ленинградской области </vt:lpstr>
      <vt:lpstr>7. Развитие футбола для лиц с ограниченными возможностями </vt:lpstr>
      <vt:lpstr>8.  Информационная, издательская, рекламная деятельность </vt:lpstr>
      <vt:lpstr>9. Футбол высшего спортивного мастерства – открытие регионального Центра развития футбола – школы интерната </vt:lpstr>
      <vt:lpstr>Региональный центр футбола – школа-интернат</vt:lpstr>
      <vt:lpstr>Задачи:   </vt:lpstr>
      <vt:lpstr>Реализация задач требует осуществления следующих видов деятельности</vt:lpstr>
      <vt:lpstr>Ожидаемые результаты реализации Концепции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КОНЦЕПЦИЯ   РАЗВИТИЯ ФУТБОЛА ЛЕНИНГРАДСКОЙ ОБЛАСТИ</dc:title>
  <dc:creator>User202</dc:creator>
  <cp:lastModifiedBy>Artem</cp:lastModifiedBy>
  <cp:revision>19</cp:revision>
  <dcterms:created xsi:type="dcterms:W3CDTF">2016-06-13T10:48:36Z</dcterms:created>
  <dcterms:modified xsi:type="dcterms:W3CDTF">2016-06-21T07:34:55Z</dcterms:modified>
</cp:coreProperties>
</file>